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61" r:id="rId3"/>
    <p:sldId id="279" r:id="rId4"/>
    <p:sldId id="263" r:id="rId5"/>
    <p:sldId id="264" r:id="rId6"/>
    <p:sldId id="267" r:id="rId7"/>
    <p:sldId id="268" r:id="rId8"/>
    <p:sldId id="269" r:id="rId9"/>
    <p:sldId id="270" r:id="rId10"/>
    <p:sldId id="272" r:id="rId11"/>
    <p:sldId id="278" r:id="rId12"/>
    <p:sldId id="273" r:id="rId13"/>
    <p:sldId id="274" r:id="rId14"/>
    <p:sldId id="257" r:id="rId15"/>
    <p:sldId id="258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13" autoAdjust="0"/>
    <p:restoredTop sz="94660"/>
  </p:normalViewPr>
  <p:slideViewPr>
    <p:cSldViewPr showGuides="1">
      <p:cViewPr varScale="1">
        <p:scale>
          <a:sx n="81" d="100"/>
          <a:sy n="81" d="100"/>
        </p:scale>
        <p:origin x="-143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D17E9-DE76-410A-99C7-000A6D4FB48B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D44D2-973D-4777-99AC-E95B841BF4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0FC07-8E8F-49D4-95EF-D9680CDE5FD8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43616-A90E-4AE8-81B3-5CAC00297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159F16-0D2F-48EF-8FCC-8CCBC95174C6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BF7FD-39AC-442A-B8CD-41F2DFE377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7EC2F-016A-40B5-ACE8-9EF04BB6855C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1396D1-018B-4A1C-BFCF-F17C7375A3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A05A-FA26-4C1F-9BA3-84A1EBDE5935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47C29-D833-4FC2-A576-FE9D5A87C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D66D6-5E5D-41CA-AD15-2A4B8A72579A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5D7B-3C40-4AB8-9DAA-3B157A3E8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31997-DFFC-4A3A-A7A1-A00C5778689D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7750D-2383-4DE0-8B83-B3CADDD820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08DC3-6437-459C-9254-C1700946091A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612A9-B29E-49EF-8344-E58D481E5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E404-DCAE-4251-8956-25437D8F7B7C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93BD2-4AFD-4194-AF3A-DE963E114F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BBB2F-A136-48E0-865B-13A5E664E335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DE397-AF7F-4620-8B1C-32AA7BB182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72D3AD-BA7A-44FC-819A-757DA267D02B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E49E5-982A-4744-A9FD-E12877E932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1D92C4-289E-49C2-979F-2D946796B32F}" type="datetimeFigureOut">
              <a:rPr lang="en-US"/>
              <a:pPr>
                <a:defRPr/>
              </a:pPr>
              <a:t>4/26/2013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DF11E8E-268B-4DE1-A4BE-2B50F51FB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6" Type="http://schemas.openxmlformats.org/officeDocument/2006/relationships/hyperlink" Target="file:///C:\reports\21082\" TargetMode="External"/><Relationship Id="rId21" Type="http://schemas.openxmlformats.org/officeDocument/2006/relationships/hyperlink" Target="file:///C:\reports\22544\" TargetMode="External"/><Relationship Id="rId42" Type="http://schemas.openxmlformats.org/officeDocument/2006/relationships/hyperlink" Target="file:///C:\reports\22301\" TargetMode="External"/><Relationship Id="rId47" Type="http://schemas.openxmlformats.org/officeDocument/2006/relationships/hyperlink" Target="file:///C:\reports\22800\" TargetMode="External"/><Relationship Id="rId63" Type="http://schemas.openxmlformats.org/officeDocument/2006/relationships/hyperlink" Target="file:///C:\reports\21073\" TargetMode="External"/><Relationship Id="rId68" Type="http://schemas.openxmlformats.org/officeDocument/2006/relationships/hyperlink" Target="file:///C:\reports\22923\" TargetMode="External"/><Relationship Id="rId84" Type="http://schemas.openxmlformats.org/officeDocument/2006/relationships/hyperlink" Target="file:///C:\reports\21324\" TargetMode="External"/><Relationship Id="rId89" Type="http://schemas.openxmlformats.org/officeDocument/2006/relationships/hyperlink" Target="file:///C:\reports\22547\" TargetMode="External"/><Relationship Id="rId112" Type="http://schemas.openxmlformats.org/officeDocument/2006/relationships/hyperlink" Target="file:///C:\reports\22899\" TargetMode="External"/><Relationship Id="rId2" Type="http://schemas.openxmlformats.org/officeDocument/2006/relationships/hyperlink" Target="file:///C:\reports\22043\" TargetMode="External"/><Relationship Id="rId16" Type="http://schemas.openxmlformats.org/officeDocument/2006/relationships/hyperlink" Target="file:///C:\reports\23022\" TargetMode="External"/><Relationship Id="rId29" Type="http://schemas.openxmlformats.org/officeDocument/2006/relationships/hyperlink" Target="file:///C:\reports\22528\" TargetMode="External"/><Relationship Id="rId107" Type="http://schemas.openxmlformats.org/officeDocument/2006/relationships/hyperlink" Target="file:///C:\reports\22856\" TargetMode="External"/><Relationship Id="rId11" Type="http://schemas.openxmlformats.org/officeDocument/2006/relationships/hyperlink" Target="file:///C:\reports\21699\" TargetMode="External"/><Relationship Id="rId24" Type="http://schemas.openxmlformats.org/officeDocument/2006/relationships/hyperlink" Target="file:///C:\reports\21543\" TargetMode="External"/><Relationship Id="rId32" Type="http://schemas.openxmlformats.org/officeDocument/2006/relationships/hyperlink" Target="file:///C:\reports\22901\" TargetMode="External"/><Relationship Id="rId37" Type="http://schemas.openxmlformats.org/officeDocument/2006/relationships/hyperlink" Target="file:///C:\reports\22292\" TargetMode="External"/><Relationship Id="rId40" Type="http://schemas.openxmlformats.org/officeDocument/2006/relationships/hyperlink" Target="file:///C:\reports\22539\" TargetMode="External"/><Relationship Id="rId45" Type="http://schemas.openxmlformats.org/officeDocument/2006/relationships/hyperlink" Target="file:///C:\reports\21957\" TargetMode="External"/><Relationship Id="rId53" Type="http://schemas.openxmlformats.org/officeDocument/2006/relationships/hyperlink" Target="file:///C:\reports\21762\" TargetMode="External"/><Relationship Id="rId58" Type="http://schemas.openxmlformats.org/officeDocument/2006/relationships/hyperlink" Target="file:///C:\reports\22387\" TargetMode="External"/><Relationship Id="rId66" Type="http://schemas.openxmlformats.org/officeDocument/2006/relationships/hyperlink" Target="file:///C:\reports\21097\" TargetMode="External"/><Relationship Id="rId74" Type="http://schemas.openxmlformats.org/officeDocument/2006/relationships/hyperlink" Target="file:///C:\reports\21070\" TargetMode="External"/><Relationship Id="rId79" Type="http://schemas.openxmlformats.org/officeDocument/2006/relationships/hyperlink" Target="file:///C:\reports\21038\" TargetMode="External"/><Relationship Id="rId87" Type="http://schemas.openxmlformats.org/officeDocument/2006/relationships/hyperlink" Target="file:///C:\reports\21765\" TargetMode="External"/><Relationship Id="rId102" Type="http://schemas.openxmlformats.org/officeDocument/2006/relationships/hyperlink" Target="file:///C:\reports\22610\" TargetMode="External"/><Relationship Id="rId110" Type="http://schemas.openxmlformats.org/officeDocument/2006/relationships/hyperlink" Target="file:///C:\reports\21089\" TargetMode="External"/><Relationship Id="rId5" Type="http://schemas.openxmlformats.org/officeDocument/2006/relationships/hyperlink" Target="file:///C:\reports\22924\" TargetMode="External"/><Relationship Id="rId61" Type="http://schemas.openxmlformats.org/officeDocument/2006/relationships/hyperlink" Target="file:///C:\reports\22629\" TargetMode="External"/><Relationship Id="rId82" Type="http://schemas.openxmlformats.org/officeDocument/2006/relationships/hyperlink" Target="file:///C:\reports\21102\" TargetMode="External"/><Relationship Id="rId90" Type="http://schemas.openxmlformats.org/officeDocument/2006/relationships/hyperlink" Target="file:///C:\reports\21128\" TargetMode="External"/><Relationship Id="rId95" Type="http://schemas.openxmlformats.org/officeDocument/2006/relationships/hyperlink" Target="file:///C:\reports\23036\" TargetMode="External"/><Relationship Id="rId19" Type="http://schemas.openxmlformats.org/officeDocument/2006/relationships/hyperlink" Target="file:///C:\reports\22995\" TargetMode="External"/><Relationship Id="rId14" Type="http://schemas.openxmlformats.org/officeDocument/2006/relationships/hyperlink" Target="file:///C:\reports\21418\" TargetMode="External"/><Relationship Id="rId22" Type="http://schemas.openxmlformats.org/officeDocument/2006/relationships/hyperlink" Target="file:///C:\reports\22518\" TargetMode="External"/><Relationship Id="rId27" Type="http://schemas.openxmlformats.org/officeDocument/2006/relationships/hyperlink" Target="file:///C:\reports\22150\" TargetMode="External"/><Relationship Id="rId30" Type="http://schemas.openxmlformats.org/officeDocument/2006/relationships/hyperlink" Target="file:///C:\reports\21826\" TargetMode="External"/><Relationship Id="rId35" Type="http://schemas.openxmlformats.org/officeDocument/2006/relationships/hyperlink" Target="file:///C:\reports\22900\" TargetMode="External"/><Relationship Id="rId43" Type="http://schemas.openxmlformats.org/officeDocument/2006/relationships/hyperlink" Target="file:///C:\reports\22824\" TargetMode="External"/><Relationship Id="rId48" Type="http://schemas.openxmlformats.org/officeDocument/2006/relationships/hyperlink" Target="file:///C:\reports\23023\" TargetMode="External"/><Relationship Id="rId56" Type="http://schemas.openxmlformats.org/officeDocument/2006/relationships/hyperlink" Target="file:///C:\reports\21856\" TargetMode="External"/><Relationship Id="rId64" Type="http://schemas.openxmlformats.org/officeDocument/2006/relationships/hyperlink" Target="file:///C:\reports\21378\" TargetMode="External"/><Relationship Id="rId69" Type="http://schemas.openxmlformats.org/officeDocument/2006/relationships/hyperlink" Target="file:///C:\reports\21039\" TargetMode="External"/><Relationship Id="rId77" Type="http://schemas.openxmlformats.org/officeDocument/2006/relationships/hyperlink" Target="file:///C:\reports\21654\" TargetMode="External"/><Relationship Id="rId100" Type="http://schemas.openxmlformats.org/officeDocument/2006/relationships/hyperlink" Target="file:///C:\reports\21718\" TargetMode="External"/><Relationship Id="rId105" Type="http://schemas.openxmlformats.org/officeDocument/2006/relationships/hyperlink" Target="file:///C:\reports\22966\" TargetMode="External"/><Relationship Id="rId113" Type="http://schemas.openxmlformats.org/officeDocument/2006/relationships/hyperlink" Target="file:///C:\reports\22786\" TargetMode="External"/><Relationship Id="rId8" Type="http://schemas.openxmlformats.org/officeDocument/2006/relationships/hyperlink" Target="file:///C:\reports\22678\" TargetMode="External"/><Relationship Id="rId51" Type="http://schemas.openxmlformats.org/officeDocument/2006/relationships/hyperlink" Target="file:///C:\reports\22409\" TargetMode="External"/><Relationship Id="rId72" Type="http://schemas.openxmlformats.org/officeDocument/2006/relationships/hyperlink" Target="file:///C:\reports\21072\" TargetMode="External"/><Relationship Id="rId80" Type="http://schemas.openxmlformats.org/officeDocument/2006/relationships/hyperlink" Target="file:///C:\reports\23021\" TargetMode="External"/><Relationship Id="rId85" Type="http://schemas.openxmlformats.org/officeDocument/2006/relationships/hyperlink" Target="file:///C:\reports\23031\" TargetMode="External"/><Relationship Id="rId93" Type="http://schemas.openxmlformats.org/officeDocument/2006/relationships/hyperlink" Target="file:///C:\reports\21413\" TargetMode="External"/><Relationship Id="rId98" Type="http://schemas.openxmlformats.org/officeDocument/2006/relationships/hyperlink" Target="file:///C:\reports\23034\" TargetMode="External"/><Relationship Id="rId3" Type="http://schemas.openxmlformats.org/officeDocument/2006/relationships/hyperlink" Target="file:///C:\reports\21526\" TargetMode="External"/><Relationship Id="rId12" Type="http://schemas.openxmlformats.org/officeDocument/2006/relationships/hyperlink" Target="file:///C:\reports\22064\" TargetMode="External"/><Relationship Id="rId17" Type="http://schemas.openxmlformats.org/officeDocument/2006/relationships/hyperlink" Target="file:///C:\reports\23035\" TargetMode="External"/><Relationship Id="rId25" Type="http://schemas.openxmlformats.org/officeDocument/2006/relationships/hyperlink" Target="file:///C:\reports\21167\" TargetMode="External"/><Relationship Id="rId33" Type="http://schemas.openxmlformats.org/officeDocument/2006/relationships/hyperlink" Target="file:///C:\reports\22911\" TargetMode="External"/><Relationship Id="rId38" Type="http://schemas.openxmlformats.org/officeDocument/2006/relationships/hyperlink" Target="file:///C:\reports\21651\" TargetMode="External"/><Relationship Id="rId46" Type="http://schemas.openxmlformats.org/officeDocument/2006/relationships/hyperlink" Target="file:///C:\reports\22763\" TargetMode="External"/><Relationship Id="rId59" Type="http://schemas.openxmlformats.org/officeDocument/2006/relationships/hyperlink" Target="file:///C:\reports\23015\" TargetMode="External"/><Relationship Id="rId67" Type="http://schemas.openxmlformats.org/officeDocument/2006/relationships/hyperlink" Target="file:///C:\reports\21692\" TargetMode="External"/><Relationship Id="rId103" Type="http://schemas.openxmlformats.org/officeDocument/2006/relationships/hyperlink" Target="file:///C:\reports\21639\" TargetMode="External"/><Relationship Id="rId108" Type="http://schemas.openxmlformats.org/officeDocument/2006/relationships/hyperlink" Target="file:///C:\reports\22843\" TargetMode="External"/><Relationship Id="rId20" Type="http://schemas.openxmlformats.org/officeDocument/2006/relationships/hyperlink" Target="file:///C:\reports\22963\" TargetMode="External"/><Relationship Id="rId41" Type="http://schemas.openxmlformats.org/officeDocument/2006/relationships/hyperlink" Target="file:///C:\reports\21952\" TargetMode="External"/><Relationship Id="rId54" Type="http://schemas.openxmlformats.org/officeDocument/2006/relationships/hyperlink" Target="file:///C:\reports\21488\" TargetMode="External"/><Relationship Id="rId62" Type="http://schemas.openxmlformats.org/officeDocument/2006/relationships/hyperlink" Target="file:///C:\reports\22955\" TargetMode="External"/><Relationship Id="rId70" Type="http://schemas.openxmlformats.org/officeDocument/2006/relationships/hyperlink" Target="file:///C:\reports\22364\" TargetMode="External"/><Relationship Id="rId75" Type="http://schemas.openxmlformats.org/officeDocument/2006/relationships/hyperlink" Target="file:///C:\reports\22322\" TargetMode="External"/><Relationship Id="rId83" Type="http://schemas.openxmlformats.org/officeDocument/2006/relationships/hyperlink" Target="file:///C:\reports\21069\" TargetMode="External"/><Relationship Id="rId88" Type="http://schemas.openxmlformats.org/officeDocument/2006/relationships/hyperlink" Target="file:///C:\reports\22983\" TargetMode="External"/><Relationship Id="rId91" Type="http://schemas.openxmlformats.org/officeDocument/2006/relationships/hyperlink" Target="file:///C:\reports\22045\" TargetMode="External"/><Relationship Id="rId96" Type="http://schemas.openxmlformats.org/officeDocument/2006/relationships/hyperlink" Target="file:///C:\reports\23037\" TargetMode="External"/><Relationship Id="rId111" Type="http://schemas.openxmlformats.org/officeDocument/2006/relationships/hyperlink" Target="file:///C:\reports\21916\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file:///C:\reports\21808\" TargetMode="External"/><Relationship Id="rId15" Type="http://schemas.openxmlformats.org/officeDocument/2006/relationships/hyperlink" Target="file:///C:\reports\21037\" TargetMode="External"/><Relationship Id="rId23" Type="http://schemas.openxmlformats.org/officeDocument/2006/relationships/hyperlink" Target="file:///C:\reports\21075\" TargetMode="External"/><Relationship Id="rId28" Type="http://schemas.openxmlformats.org/officeDocument/2006/relationships/hyperlink" Target="file:///C:\reports\21162\" TargetMode="External"/><Relationship Id="rId36" Type="http://schemas.openxmlformats.org/officeDocument/2006/relationships/hyperlink" Target="file:///C:\reports\22092\" TargetMode="External"/><Relationship Id="rId49" Type="http://schemas.openxmlformats.org/officeDocument/2006/relationships/hyperlink" Target="file:///C:\reports\21815\" TargetMode="External"/><Relationship Id="rId57" Type="http://schemas.openxmlformats.org/officeDocument/2006/relationships/hyperlink" Target="file:///C:\reports\22017\" TargetMode="External"/><Relationship Id="rId106" Type="http://schemas.openxmlformats.org/officeDocument/2006/relationships/hyperlink" Target="file:///C:\reports\22787\" TargetMode="External"/><Relationship Id="rId10" Type="http://schemas.openxmlformats.org/officeDocument/2006/relationships/hyperlink" Target="file:///C:\reports\21829\" TargetMode="External"/><Relationship Id="rId31" Type="http://schemas.openxmlformats.org/officeDocument/2006/relationships/hyperlink" Target="file:///C:\reports\21906\" TargetMode="External"/><Relationship Id="rId44" Type="http://schemas.openxmlformats.org/officeDocument/2006/relationships/hyperlink" Target="file:///C:\reports\21129\" TargetMode="External"/><Relationship Id="rId52" Type="http://schemas.openxmlformats.org/officeDocument/2006/relationships/hyperlink" Target="file:///C:\reports\22940\" TargetMode="External"/><Relationship Id="rId60" Type="http://schemas.openxmlformats.org/officeDocument/2006/relationships/hyperlink" Target="file:///C:\reports\22359\" TargetMode="External"/><Relationship Id="rId65" Type="http://schemas.openxmlformats.org/officeDocument/2006/relationships/hyperlink" Target="file:///C:\reports\22933\" TargetMode="External"/><Relationship Id="rId73" Type="http://schemas.openxmlformats.org/officeDocument/2006/relationships/hyperlink" Target="file:///C:\reports\22976\" TargetMode="External"/><Relationship Id="rId78" Type="http://schemas.openxmlformats.org/officeDocument/2006/relationships/hyperlink" Target="file:///C:\reports\22925\" TargetMode="External"/><Relationship Id="rId81" Type="http://schemas.openxmlformats.org/officeDocument/2006/relationships/hyperlink" Target="file:///C:\reports\22040\" TargetMode="External"/><Relationship Id="rId86" Type="http://schemas.openxmlformats.org/officeDocument/2006/relationships/hyperlink" Target="file:///C:\reports\21066\" TargetMode="External"/><Relationship Id="rId94" Type="http://schemas.openxmlformats.org/officeDocument/2006/relationships/hyperlink" Target="file:///C:\reports\21132\" TargetMode="External"/><Relationship Id="rId99" Type="http://schemas.openxmlformats.org/officeDocument/2006/relationships/hyperlink" Target="file:///C:\reports\23033\" TargetMode="External"/><Relationship Id="rId101" Type="http://schemas.openxmlformats.org/officeDocument/2006/relationships/hyperlink" Target="file:///C:\reports\21722\" TargetMode="External"/><Relationship Id="rId4" Type="http://schemas.openxmlformats.org/officeDocument/2006/relationships/hyperlink" Target="file:///C:\reports\21081\" TargetMode="External"/><Relationship Id="rId9" Type="http://schemas.openxmlformats.org/officeDocument/2006/relationships/hyperlink" Target="file:///C:\reports\21779\" TargetMode="External"/><Relationship Id="rId13" Type="http://schemas.openxmlformats.org/officeDocument/2006/relationships/hyperlink" Target="file:///C:\reports\21050\" TargetMode="External"/><Relationship Id="rId18" Type="http://schemas.openxmlformats.org/officeDocument/2006/relationships/hyperlink" Target="file:///C:\reports\21067\" TargetMode="External"/><Relationship Id="rId39" Type="http://schemas.openxmlformats.org/officeDocument/2006/relationships/hyperlink" Target="file:///C:\reports\22872\" TargetMode="External"/><Relationship Id="rId109" Type="http://schemas.openxmlformats.org/officeDocument/2006/relationships/hyperlink" Target="file:///C:\reports\22277\" TargetMode="External"/><Relationship Id="rId34" Type="http://schemas.openxmlformats.org/officeDocument/2006/relationships/hyperlink" Target="file:///C:\reports\22913\" TargetMode="External"/><Relationship Id="rId50" Type="http://schemas.openxmlformats.org/officeDocument/2006/relationships/hyperlink" Target="file:///C:\reports\22937\" TargetMode="External"/><Relationship Id="rId55" Type="http://schemas.openxmlformats.org/officeDocument/2006/relationships/hyperlink" Target="file:///C:\reports\21978\" TargetMode="External"/><Relationship Id="rId76" Type="http://schemas.openxmlformats.org/officeDocument/2006/relationships/hyperlink" Target="file:///C:\reports\22884\" TargetMode="External"/><Relationship Id="rId97" Type="http://schemas.openxmlformats.org/officeDocument/2006/relationships/hyperlink" Target="file:///C:\reports\23032\" TargetMode="External"/><Relationship Id="rId104" Type="http://schemas.openxmlformats.org/officeDocument/2006/relationships/hyperlink" Target="file:///C:\reports\22096\" TargetMode="External"/><Relationship Id="rId7" Type="http://schemas.openxmlformats.org/officeDocument/2006/relationships/hyperlink" Target="file:///C:\reports\23041\" TargetMode="External"/><Relationship Id="rId71" Type="http://schemas.openxmlformats.org/officeDocument/2006/relationships/hyperlink" Target="file:///C:\reports\21936\" TargetMode="External"/><Relationship Id="rId92" Type="http://schemas.openxmlformats.org/officeDocument/2006/relationships/hyperlink" Target="file:///C:\reports\21114\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18288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b="1" dirty="0" smtClean="0">
                <a:latin typeface="Arial" charset="0"/>
              </a:rPr>
              <a:t>17th Annual Meeting of the</a:t>
            </a:r>
            <a:br>
              <a:rPr lang="en-US" sz="24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Rice University Consortium on Processes in Porous Media</a:t>
            </a:r>
            <a:endParaRPr lang="en-US" sz="4000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267200"/>
            <a:ext cx="6400800" cy="12954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latin typeface="Arial" charset="0"/>
              </a:rPr>
              <a:t>Rice University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Arial" charset="0"/>
              </a:rPr>
              <a:t>April 29 2013</a:t>
            </a:r>
            <a:endParaRPr lang="en-US" b="1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/>
              <a:t>Department of Energy</a:t>
            </a:r>
            <a:endParaRPr 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b="1" dirty="0" smtClean="0"/>
              <a:t>Novel CO</a:t>
            </a:r>
            <a:r>
              <a:rPr lang="en-US" b="1" baseline="-25000" dirty="0" smtClean="0"/>
              <a:t>2</a:t>
            </a:r>
            <a:r>
              <a:rPr lang="en-US" b="1" dirty="0" smtClean="0"/>
              <a:t> Foam Concepts and Injection Schemes for Improving CO</a:t>
            </a:r>
            <a:r>
              <a:rPr lang="en-US" b="1" baseline="-25000" dirty="0" smtClean="0"/>
              <a:t>2</a:t>
            </a:r>
            <a:r>
              <a:rPr lang="en-US" b="1" dirty="0" smtClean="0"/>
              <a:t> Sweep Efficiency in Sandstone and Carbonate Hydrocarbon Formations (2010-2013)</a:t>
            </a:r>
          </a:p>
          <a:p>
            <a:r>
              <a:rPr lang="en-US" b="1" dirty="0" smtClean="0"/>
              <a:t>Quoc Nguyen, UT</a:t>
            </a:r>
          </a:p>
          <a:p>
            <a:r>
              <a:rPr lang="en-US" b="1" dirty="0" smtClean="0"/>
              <a:t>Keith Johnston, UT</a:t>
            </a:r>
          </a:p>
          <a:p>
            <a:r>
              <a:rPr lang="en-US" b="1" dirty="0" smtClean="0"/>
              <a:t>George Hirasaki, Rice</a:t>
            </a:r>
          </a:p>
          <a:p>
            <a:r>
              <a:rPr lang="en-US" b="1" dirty="0" smtClean="0"/>
              <a:t>Lisa Biswal, Rice</a:t>
            </a:r>
          </a:p>
          <a:p>
            <a:r>
              <a:rPr lang="en-US" b="1" dirty="0" smtClean="0"/>
              <a:t>Cost-share with Consortium</a:t>
            </a:r>
          </a:p>
          <a:p>
            <a:r>
              <a:rPr lang="en-US" b="1" dirty="0" smtClean="0"/>
              <a:t>Preparing pilots with Marathon &amp; Oxy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b="1" dirty="0" smtClean="0"/>
              <a:t>Department of Energy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Post-Combustion Carbon Dioxide </a:t>
            </a:r>
            <a:r>
              <a:rPr lang="en-US" b="1" dirty="0" smtClean="0"/>
              <a:t>Capture</a:t>
            </a:r>
          </a:p>
          <a:p>
            <a:r>
              <a:rPr lang="en-US" b="1" dirty="0" smtClean="0"/>
              <a:t>2011-2014</a:t>
            </a:r>
            <a:r>
              <a:rPr lang="en-US" b="1" dirty="0" smtClean="0"/>
              <a:t> </a:t>
            </a:r>
            <a:endParaRPr lang="en-US" b="1" dirty="0" smtClean="0"/>
          </a:p>
          <a:p>
            <a:r>
              <a:rPr lang="en-US" b="1" dirty="0" smtClean="0"/>
              <a:t>Faculty</a:t>
            </a:r>
          </a:p>
          <a:p>
            <a:pPr lvl="1"/>
            <a:r>
              <a:rPr lang="en-US" b="1" dirty="0" smtClean="0"/>
              <a:t>George </a:t>
            </a:r>
            <a:r>
              <a:rPr lang="en-US" b="1" dirty="0" err="1" smtClean="0"/>
              <a:t>J.Hirasaki</a:t>
            </a:r>
            <a:endParaRPr lang="en-US" b="1" dirty="0" smtClean="0"/>
          </a:p>
          <a:p>
            <a:pPr lvl="1"/>
            <a:r>
              <a:rPr lang="en-US" b="1" dirty="0" smtClean="0"/>
              <a:t>Michael S. Wong</a:t>
            </a:r>
          </a:p>
          <a:p>
            <a:pPr lvl="1"/>
            <a:r>
              <a:rPr lang="en-US" b="1" dirty="0" smtClean="0"/>
              <a:t>Ken R. Cox</a:t>
            </a:r>
          </a:p>
          <a:p>
            <a:pPr lvl="1"/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  <a:endParaRPr lang="en-US" dirty="0" smtClean="0"/>
          </a:p>
          <a:p>
            <a:r>
              <a:rPr lang="en-US" b="1" dirty="0" smtClean="0"/>
              <a:t>PhD and Post-doc</a:t>
            </a:r>
          </a:p>
          <a:p>
            <a:pPr lvl="1"/>
            <a:r>
              <a:rPr lang="en-US" b="1" dirty="0" smtClean="0"/>
              <a:t>Sumedh </a:t>
            </a:r>
            <a:r>
              <a:rPr lang="en-US" b="1" dirty="0" err="1" smtClean="0"/>
              <a:t>Warudker</a:t>
            </a:r>
            <a:r>
              <a:rPr lang="en-US" b="1" dirty="0" smtClean="0"/>
              <a:t> (defended PhD)</a:t>
            </a:r>
          </a:p>
          <a:p>
            <a:pPr lvl="1"/>
            <a:r>
              <a:rPr lang="en-US" b="1" dirty="0" smtClean="0"/>
              <a:t>Jeremiah Forsythe (post-doc)</a:t>
            </a:r>
          </a:p>
          <a:p>
            <a:pPr lvl="1"/>
            <a:r>
              <a:rPr lang="en-US" b="1" dirty="0" smtClean="0"/>
              <a:t>Second post-doc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/>
          <a:lstStyle/>
          <a:p>
            <a:r>
              <a:rPr lang="en-US" sz="3600" b="1" smtClean="0">
                <a:latin typeface="Arial" pitchFamily="34" charset="0"/>
              </a:rPr>
              <a:t>Proprietary Research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772400" cy="4114800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National Oil Company – EOR </a:t>
            </a:r>
            <a:r>
              <a:rPr lang="en-US" sz="2000" b="1" dirty="0" smtClean="0">
                <a:latin typeface="Arial" pitchFamily="34" charset="0"/>
              </a:rPr>
              <a:t>(with UT, Stanford)</a:t>
            </a:r>
          </a:p>
          <a:p>
            <a:r>
              <a:rPr lang="en-US" sz="2400" b="1" dirty="0" smtClean="0">
                <a:latin typeface="Arial" pitchFamily="34" charset="0"/>
              </a:rPr>
              <a:t>ADNOC – CO</a:t>
            </a:r>
            <a:r>
              <a:rPr lang="en-US" sz="2400" b="1" baseline="-25000" dirty="0" smtClean="0">
                <a:latin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</a:rPr>
              <a:t> Foam &amp; Asphaltene, with UT &amp; PI (2010-2013)</a:t>
            </a:r>
          </a:p>
          <a:p>
            <a:r>
              <a:rPr lang="en-US" sz="2400" b="1" dirty="0" smtClean="0">
                <a:latin typeface="Arial" pitchFamily="34" charset="0"/>
              </a:rPr>
              <a:t>IOC - Surfactants</a:t>
            </a:r>
          </a:p>
          <a:p>
            <a:r>
              <a:rPr lang="en-US" sz="2400" b="1" dirty="0" smtClean="0">
                <a:latin typeface="Arial" pitchFamily="34" charset="0"/>
              </a:rPr>
              <a:t>IOC – Hydrocarbon gas (WAG) mobility control</a:t>
            </a:r>
          </a:p>
          <a:p>
            <a:r>
              <a:rPr lang="en-US" sz="2400" b="1" dirty="0" smtClean="0">
                <a:latin typeface="Arial" pitchFamily="34" charset="0"/>
              </a:rPr>
              <a:t>IOC – Low IFT EOR</a:t>
            </a:r>
          </a:p>
          <a:p>
            <a:r>
              <a:rPr lang="en-US" sz="2400" b="1" dirty="0" smtClean="0">
                <a:latin typeface="Arial" pitchFamily="34" charset="0"/>
              </a:rPr>
              <a:t>AEC – Nanoparticles for low IFT</a:t>
            </a:r>
          </a:p>
          <a:p>
            <a:endParaRPr lang="en-US" sz="2400" b="1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457200"/>
          </a:xfrm>
        </p:spPr>
        <p:txBody>
          <a:bodyPr/>
          <a:lstStyle/>
          <a:p>
            <a:r>
              <a:rPr lang="en-US" sz="2400" b="1" dirty="0" smtClean="0">
                <a:latin typeface="Arial" pitchFamily="34" charset="0"/>
              </a:rPr>
              <a:t>Manuscripts on: </a:t>
            </a:r>
            <a:r>
              <a:rPr lang="en-US" sz="1400" b="1" dirty="0" smtClean="0">
                <a:latin typeface="Arial" pitchFamily="34" charset="0"/>
              </a:rPr>
              <a:t>Website:  http://www.owlnet.rice.edu/~gjh/Consortium/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867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Carbon Capture, High Pressure Stripper, by Sumedh Warudkar, et al.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Carbon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Capture, Low Pressure Stripper, by Sumedh Warudkar, et al.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Sacrificial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Agent for Surfactant Adsorption, by Hadi Shams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Jazaya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et al.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Surfactant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Flooding Low Salinity, Fractured Carbonate Reservoir, by Aparna Raju Sagi, et al.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Estimation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Foam Parameters, Part 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2,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by Kun Ma, et al.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Simulation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Foam Flow: Dry-Out Effect, by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Kum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b="1" dirty="0" err="1">
                <a:latin typeface="Arial" pitchFamily="34" charset="0"/>
                <a:cs typeface="Arial" pitchFamily="34" charset="0"/>
              </a:rPr>
              <a:t>Ma,et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al.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Determination 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of Anhydrite in Reservoirs for EOR by Jose Lopez, et al. 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…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/>
              <a:t>Agenda</a:t>
            </a:r>
            <a:endParaRPr lang="en-US" sz="2800" b="1" dirty="0"/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1305341"/>
            <a:ext cx="83058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dirty="0" smtClean="0"/>
              <a:t>	</a:t>
            </a:r>
          </a:p>
          <a:p>
            <a:r>
              <a:rPr lang="en-US" dirty="0" smtClean="0"/>
              <a:t>	</a:t>
            </a:r>
          </a:p>
          <a:p>
            <a:endParaRPr lang="en-US" dirty="0" smtClean="0">
              <a:cs typeface="Arial" pitchFamily="34" charset="0"/>
            </a:endParaRPr>
          </a:p>
          <a:p>
            <a:endParaRPr lang="en-US" b="1" dirty="0">
              <a:latin typeface="Calibr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9906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8:00 Welcome - Dean Ned Thomas; Dean of the George R. Brown School of Engineering</a:t>
            </a:r>
          </a:p>
          <a:p>
            <a:r>
              <a:rPr lang="en-US" sz="1200" dirty="0" smtClean="0"/>
              <a:t>8:10 </a:t>
            </a:r>
            <a:r>
              <a:rPr lang="en-US" sz="1200" dirty="0"/>
              <a:t>Rice University Energy and Environment Initiative </a:t>
            </a:r>
            <a:r>
              <a:rPr lang="en-US" sz="1200" dirty="0" smtClean="0"/>
              <a:t>– George McLendon; Provost</a:t>
            </a:r>
            <a:endParaRPr lang="en-US" sz="1200" dirty="0"/>
          </a:p>
          <a:p>
            <a:r>
              <a:rPr lang="en-US" sz="1200" dirty="0" smtClean="0"/>
              <a:t>8:20 </a:t>
            </a:r>
            <a:r>
              <a:rPr lang="en-US" sz="1200" dirty="0"/>
              <a:t>Introduction by President David Leebron; </a:t>
            </a:r>
            <a:r>
              <a:rPr lang="en-US" sz="1200" dirty="0" err="1"/>
              <a:t>NorTex</a:t>
            </a:r>
            <a:r>
              <a:rPr lang="en-US" sz="1200" dirty="0"/>
              <a:t>: Research Collaboration Norway-Texas partnering with Industry Challenges- Jostein Mykletun, C.G. of Norway</a:t>
            </a:r>
          </a:p>
          <a:p>
            <a:r>
              <a:rPr lang="en-US" sz="1200" dirty="0" smtClean="0"/>
              <a:t>8:30 </a:t>
            </a:r>
            <a:r>
              <a:rPr lang="en-US" sz="1200" dirty="0"/>
              <a:t>The Norwegian - Texas Collaboration on CO2 EOR - Dr. Arne Graue, University of Bergen</a:t>
            </a:r>
          </a:p>
          <a:p>
            <a:r>
              <a:rPr lang="en-US" sz="1200" dirty="0" smtClean="0"/>
              <a:t>8:40 </a:t>
            </a:r>
            <a:r>
              <a:rPr lang="en-US" sz="1200" dirty="0"/>
              <a:t>State of the Consortium - Dr. George Hirasaki</a:t>
            </a:r>
          </a:p>
          <a:p>
            <a:r>
              <a:rPr lang="en-US" sz="1200" dirty="0" smtClean="0"/>
              <a:t>8:50 </a:t>
            </a:r>
            <a:r>
              <a:rPr lang="en-US" sz="1200" dirty="0"/>
              <a:t>Nanoparticles for Oil Detection and Recovery - Dr. James Tour: Chemistry Department </a:t>
            </a:r>
          </a:p>
          <a:p>
            <a:r>
              <a:rPr lang="en-US" sz="1200" dirty="0" smtClean="0"/>
              <a:t>9:10 </a:t>
            </a:r>
            <a:r>
              <a:rPr lang="en-US" sz="1200" dirty="0"/>
              <a:t>Novel Bubble Pinch-Off Mechanisms - Dr. Lisa Biswal</a:t>
            </a:r>
          </a:p>
          <a:p>
            <a:r>
              <a:rPr lang="en-US" sz="1200" dirty="0" smtClean="0"/>
              <a:t>9:25 </a:t>
            </a:r>
            <a:r>
              <a:rPr lang="en-US" sz="1200" dirty="0"/>
              <a:t>Estimation of parameters for the simulation of foam flow - Kun Ma</a:t>
            </a:r>
          </a:p>
          <a:p>
            <a:r>
              <a:rPr lang="en-US" sz="1200" dirty="0" smtClean="0"/>
              <a:t>9:45 </a:t>
            </a:r>
            <a:r>
              <a:rPr lang="en-US" sz="1200" dirty="0"/>
              <a:t>Coffee</a:t>
            </a:r>
          </a:p>
          <a:p>
            <a:r>
              <a:rPr lang="en-US" sz="1200" dirty="0" smtClean="0"/>
              <a:t>10:00 </a:t>
            </a:r>
            <a:r>
              <a:rPr lang="en-US" sz="1200" dirty="0"/>
              <a:t>The effect of surfactant distribution in foam flooding - </a:t>
            </a:r>
            <a:r>
              <a:rPr lang="en-US" sz="1200" dirty="0" err="1"/>
              <a:t>Yongchao</a:t>
            </a:r>
            <a:r>
              <a:rPr lang="en-US" sz="1200" dirty="0"/>
              <a:t> </a:t>
            </a:r>
            <a:r>
              <a:rPr lang="en-US" sz="1200" dirty="0" err="1"/>
              <a:t>Zeng</a:t>
            </a:r>
            <a:endParaRPr lang="en-US" sz="1200" dirty="0"/>
          </a:p>
          <a:p>
            <a:r>
              <a:rPr lang="en-US" sz="1200" dirty="0" smtClean="0"/>
              <a:t>10:20 </a:t>
            </a:r>
            <a:r>
              <a:rPr lang="en-US" sz="1200" dirty="0"/>
              <a:t>Visualizing Oil Displacement in Porous Media </a:t>
            </a:r>
            <a:r>
              <a:rPr lang="en-US" sz="1200" dirty="0" err="1"/>
              <a:t>Micromodels</a:t>
            </a:r>
            <a:r>
              <a:rPr lang="en-US" sz="1200" dirty="0"/>
              <a:t> - Charles Conn</a:t>
            </a:r>
          </a:p>
          <a:p>
            <a:r>
              <a:rPr lang="en-US" sz="1200" dirty="0" smtClean="0"/>
              <a:t>10:40 </a:t>
            </a:r>
            <a:r>
              <a:rPr lang="en-US" sz="1200" dirty="0"/>
              <a:t>Minimum pressure gradient for viscoelastic surfactant foam in porous media - Aarthi Muthuswamy</a:t>
            </a:r>
          </a:p>
          <a:p>
            <a:r>
              <a:rPr lang="en-US" sz="1200" dirty="0" smtClean="0"/>
              <a:t>11:00 </a:t>
            </a:r>
            <a:r>
              <a:rPr lang="en-US" sz="1200" dirty="0"/>
              <a:t>CO2 Mobility Control in Carbonate Cores - Leyu Cui</a:t>
            </a:r>
          </a:p>
          <a:p>
            <a:r>
              <a:rPr lang="en-US" sz="1200" dirty="0" smtClean="0"/>
              <a:t>11:20 </a:t>
            </a:r>
            <a:r>
              <a:rPr lang="en-US" sz="1200" dirty="0"/>
              <a:t>Surfactant system selection to generate foam for EOR application - AmirHosein Valiollahzadeh</a:t>
            </a:r>
          </a:p>
          <a:p>
            <a:r>
              <a:rPr lang="en-US" sz="1200" dirty="0" smtClean="0"/>
              <a:t>11:40 </a:t>
            </a:r>
            <a:r>
              <a:rPr lang="en-US" sz="1200" dirty="0"/>
              <a:t>Quantitative and Qualitative study of foams for EOR applications - Jose Lopez</a:t>
            </a:r>
          </a:p>
          <a:p>
            <a:r>
              <a:rPr lang="en-US" sz="1200" dirty="0" smtClean="0"/>
              <a:t>12:00 </a:t>
            </a:r>
            <a:r>
              <a:rPr lang="en-US" sz="1200" dirty="0"/>
              <a:t>Lunch</a:t>
            </a:r>
          </a:p>
          <a:p>
            <a:r>
              <a:rPr lang="en-US" sz="1200" dirty="0" smtClean="0"/>
              <a:t>1:00 </a:t>
            </a:r>
            <a:r>
              <a:rPr lang="en-US" sz="1200" dirty="0"/>
              <a:t>EOR by Using Mixtures of Anionic-Cationic Surfactants - Dr. Yingcheng Li, SINOPEC</a:t>
            </a:r>
          </a:p>
          <a:p>
            <a:r>
              <a:rPr lang="en-US" sz="1200" dirty="0" smtClean="0"/>
              <a:t>1:20 </a:t>
            </a:r>
            <a:r>
              <a:rPr lang="en-US" sz="1200" dirty="0"/>
              <a:t>Evaluation of an ASP Prospect - Ding Lei</a:t>
            </a:r>
          </a:p>
          <a:p>
            <a:r>
              <a:rPr lang="en-US" sz="1200" dirty="0" smtClean="0"/>
              <a:t>1:35 </a:t>
            </a:r>
            <a:r>
              <a:rPr lang="en-US" sz="1200" dirty="0"/>
              <a:t>Sacrificial Agent for Reducing Adsorption of Anionic Surfactants - Hadi Shamsi Jazeyi</a:t>
            </a:r>
          </a:p>
          <a:p>
            <a:r>
              <a:rPr lang="en-US" sz="1200" dirty="0" smtClean="0"/>
              <a:t>1:55 </a:t>
            </a:r>
            <a:r>
              <a:rPr lang="en-US" sz="1200" dirty="0"/>
              <a:t>Surfactant EOR in fractured </a:t>
            </a:r>
            <a:r>
              <a:rPr lang="en-US" sz="1200" dirty="0" err="1"/>
              <a:t>carboante</a:t>
            </a:r>
            <a:r>
              <a:rPr lang="en-US" sz="1200" dirty="0"/>
              <a:t> reservoirs - Aparna Raju Sagi </a:t>
            </a:r>
          </a:p>
          <a:p>
            <a:r>
              <a:rPr lang="en-US" sz="1200" dirty="0" smtClean="0"/>
              <a:t>2:15 </a:t>
            </a:r>
            <a:r>
              <a:rPr lang="en-US" sz="1200" dirty="0"/>
              <a:t>Improved Absorbents for CO2 Capture - Sumedh Warudkar</a:t>
            </a:r>
          </a:p>
          <a:p>
            <a:r>
              <a:rPr lang="en-US" sz="1200" dirty="0" smtClean="0"/>
              <a:t>2:35 </a:t>
            </a:r>
            <a:r>
              <a:rPr lang="en-US" sz="1200" dirty="0"/>
              <a:t>Coffee</a:t>
            </a:r>
          </a:p>
          <a:p>
            <a:r>
              <a:rPr lang="en-US" sz="1200" dirty="0" smtClean="0"/>
              <a:t>2:50 </a:t>
            </a:r>
            <a:r>
              <a:rPr lang="en-US" sz="1200" dirty="0"/>
              <a:t>Property Scaling Relations for Nonpolar Hydrocarbons - Sai Panuganti</a:t>
            </a:r>
          </a:p>
          <a:p>
            <a:r>
              <a:rPr lang="en-US" sz="1200" dirty="0" smtClean="0"/>
              <a:t>3:10 </a:t>
            </a:r>
            <a:r>
              <a:rPr lang="en-US" sz="1200" dirty="0"/>
              <a:t>Application of asphaltene deposition tool (ADEPT) simulator to field cases - Yi Chen</a:t>
            </a:r>
          </a:p>
          <a:p>
            <a:r>
              <a:rPr lang="en-US" sz="1200" dirty="0" smtClean="0"/>
              <a:t>3:30 </a:t>
            </a:r>
            <a:r>
              <a:rPr lang="en-US" sz="1200" dirty="0"/>
              <a:t>Recommendations from Consortium Members for Future Research</a:t>
            </a:r>
          </a:p>
          <a:p>
            <a:r>
              <a:rPr lang="en-US" sz="1200" dirty="0" smtClean="0"/>
              <a:t>4:00 </a:t>
            </a:r>
            <a:r>
              <a:rPr lang="en-US" sz="1200" dirty="0"/>
              <a:t>Laboratory Tour</a:t>
            </a:r>
          </a:p>
          <a:p>
            <a:r>
              <a:rPr lang="en-US" sz="1200" dirty="0" smtClean="0"/>
              <a:t>6:30 </a:t>
            </a:r>
            <a:r>
              <a:rPr lang="en-US" sz="1200" dirty="0"/>
              <a:t>Reception at home of Consul General of Norway, Jostein Mykletun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Lab Tours</a:t>
            </a:r>
            <a:endParaRPr lang="en-US" sz="3200" dirty="0" smtClean="0"/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066800" y="1447800"/>
            <a:ext cx="71628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b="1" dirty="0">
              <a:latin typeface="Calibri" pitchFamily="34" charset="0"/>
            </a:endParaRPr>
          </a:p>
          <a:p>
            <a:endParaRPr lang="en-US" b="1" dirty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0" y="1371600"/>
            <a:ext cx="3124200" cy="44196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86400" y="5867400"/>
            <a:ext cx="3124200" cy="6096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351395" y="6019800"/>
            <a:ext cx="149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are here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133600" y="4724400"/>
            <a:ext cx="25146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590800"/>
            <a:ext cx="3124200" cy="2286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33600" y="2819400"/>
            <a:ext cx="304800" cy="1905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2860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581400" y="1447800"/>
            <a:ext cx="304800" cy="1143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733800"/>
            <a:ext cx="12954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38400" y="30480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52600" y="19050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886200" y="1828800"/>
            <a:ext cx="533400" cy="3810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85800" y="914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Carbon Capture &amp;Asphaltene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029200" y="1905000"/>
            <a:ext cx="1600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Micromodels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29200" y="3048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Formulation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105400" y="3733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EOR Flooding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1676400" y="1219200"/>
            <a:ext cx="228600" cy="838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4114800" y="2057400"/>
            <a:ext cx="838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19400" y="3238501"/>
            <a:ext cx="2133600" cy="3809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3352800" y="3886200"/>
            <a:ext cx="1721224" cy="224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/>
          <a:lstStyle/>
          <a:p>
            <a:r>
              <a:rPr lang="en-US" sz="2400" dirty="0" smtClean="0"/>
              <a:t>Attendees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43141360"/>
              </p:ext>
            </p:extLst>
          </p:nvPr>
        </p:nvGraphicFramePr>
        <p:xfrm>
          <a:off x="762000" y="685849"/>
          <a:ext cx="3657599" cy="60197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5905"/>
                <a:gridCol w="435956"/>
                <a:gridCol w="2615738"/>
              </a:tblGrid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  <a:hlinkClick r:id="rId2" action="ppaction://hlinkfile"/>
                        </a:rPr>
                        <a:t>Leonard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Geoffrey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Baker Hughes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" action="ppaction://hlinkfile"/>
                        </a:rPr>
                        <a:t>Quintero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Lirio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Baker Hughes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" action="ppaction://hlinkfile"/>
                        </a:rPr>
                        <a:t>Williams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Baker Hughes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" action="ppaction://hlinkfile"/>
                        </a:rPr>
                        <a:t>Chen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Jinhong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Baker Hughes Inc.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6" action="ppaction://hlinkfile"/>
                        </a:rPr>
                        <a:t>Zhang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Gigi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Baker Hughes Inc.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7" action="ppaction://hlinkfile"/>
                        </a:rPr>
                        <a:t>Sanchez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Jorge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BASF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8" action="ppaction://hlinkfile"/>
                        </a:rPr>
                        <a:t>Dwyer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Patrick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cEOR Alliance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  <a:hlinkClick r:id="rId9" action="ppaction://hlinkfile"/>
                        </a:rPr>
                        <a:t>Hart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Paul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Champion Technologies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0" action="ppaction://hlinkfile"/>
                        </a:rPr>
                        <a:t>Macias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Jose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Champion Technologies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1" action="ppaction://hlinkfile"/>
                        </a:rPr>
                        <a:t>Tavakkoli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Mohammad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Chemical and Biomolecular Engineering Department, Rice University.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2" action="ppaction://hlinkfile"/>
                        </a:rPr>
                        <a:t>Subramani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Hari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Chevron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3" action="ppaction://hlinkfile"/>
                        </a:rPr>
                        <a:t>Wang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Jianxin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Chevron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4" action="ppaction://hlinkfile"/>
                        </a:rPr>
                        <a:t>Zhang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Max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Chevron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5" action="ppaction://hlinkfile"/>
                        </a:rPr>
                        <a:t>Munson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Chevron Corp.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6" action="ppaction://hlinkfile"/>
                        </a:rPr>
                        <a:t>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Rick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Chevron Energy Technology Co.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7" action="ppaction://hlinkfile"/>
                        </a:rPr>
                        <a:t>Zhou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Dengen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Chevron ETC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8" action="ppaction://hlinkfile"/>
                        </a:rPr>
                        <a:t>Kwan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Jonathan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ConocoPhillips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19" action="ppaction://hlinkfile"/>
                        </a:rPr>
                        <a:t>Wickramathilaka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Siluni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ConocoPhillips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0" action="ppaction://hlinkfile"/>
                        </a:rPr>
                        <a:t>Raney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Olina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Consultant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1" action="ppaction://hlinkfile"/>
                        </a:rPr>
                        <a:t>Krauss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Eva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Core Laboratories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2" action="ppaction://hlinkfile"/>
                        </a:rPr>
                        <a:t>Vo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Tuan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Core Laboratories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3" action="ppaction://hlinkfile"/>
                        </a:rPr>
                        <a:t>Gupta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Robin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ExxonMobil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4" action="ppaction://hlinkfile"/>
                        </a:rPr>
                        <a:t>Inoglu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Nilay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ExxonMobil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5" action="ppaction://hlinkfile"/>
                        </a:rPr>
                        <a:t>Hehmeyer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Owen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ExxonMobil Upstream Company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6" action="ppaction://hlinkfile"/>
                        </a:rPr>
                        <a:t>Mohan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Aruna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ExxonMobil Upstream Research Company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7" action="ppaction://hlinkfile"/>
                        </a:rPr>
                        <a:t>Xiao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Exxonmobil URC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8" action="ppaction://hlinkfile"/>
                        </a:rPr>
                        <a:t>Stegemeier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George 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GLS Engineering, Inc.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29" action="ppaction://hlinkfile"/>
                        </a:rPr>
                        <a:t>Stegemeier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George 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GLS Engineering, Inc.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0" action="ppaction://hlinkfile"/>
                        </a:rPr>
                        <a:t>Sandor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Magdalena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Halliburton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1" action="ppaction://hlinkfile"/>
                        </a:rPr>
                        <a:t>Xu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Liang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Halliburton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2" action="ppaction://hlinkfile"/>
                        </a:rPr>
                        <a:t>Biesmans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Guy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Huntsman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3" action="ppaction://hlinkfile"/>
                        </a:rPr>
                        <a:t>Godavarthy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Srini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Huntsman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4" action="ppaction://hlinkfile"/>
                        </a:rPr>
                        <a:t>Salazar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Luis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Huntsman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5" action="ppaction://hlinkfile"/>
                        </a:rPr>
                        <a:t>Nguyen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Scott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Israel Energy Initiatives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6" action="ppaction://hlinkfile"/>
                        </a:rPr>
                        <a:t>Gharbi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Ridha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Kuwait Oil Company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7" action="ppaction://hlinkfile"/>
                        </a:rPr>
                        <a:t>Das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Swapan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Marathon Oil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8" action="ppaction://hlinkfile"/>
                        </a:rPr>
                        <a:t>Chen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Hung-Lung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Marathon Oil Corporation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39" action="ppaction://hlinkfile"/>
                        </a:rPr>
                        <a:t>Feng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Lijie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Multi-Chem, A Halliburton Service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0" action="ppaction://hlinkfile"/>
                        </a:rPr>
                        <a:t>Qu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Liangwei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Multi-Chem, A Halliburton Service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1" action="ppaction://hlinkfile"/>
                        </a:rPr>
                        <a:t>Feng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Lijie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Multi-chem, A Halliburton Sevice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2" action="ppaction://hlinkfile"/>
                        </a:rPr>
                        <a:t>Barroeta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Erick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Multi-Chem/Halliburton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3" action="ppaction://hlinkfile"/>
                        </a:rPr>
                        <a:t>Nguyen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Christina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MultiChm, A Halliburton Service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4" action="ppaction://hlinkfile"/>
                        </a:rPr>
                        <a:t>Nguyen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Duy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Nalco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5" action="ppaction://hlinkfile"/>
                        </a:rPr>
                        <a:t>Nguyen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Duy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Nalco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6" action="ppaction://hlinkfile"/>
                        </a:rPr>
                        <a:t>Mohd Shafian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Siti Rohaida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PETRONAS Research Sdn Bhd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7" action="ppaction://hlinkfile"/>
                        </a:rPr>
                        <a:t>Zainal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Suzalina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PETRONAS Research Sdn Bhd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8" action="ppaction://hlinkfile"/>
                        </a:rPr>
                        <a:t>Anazodo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Emeka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PTS Laboratories, Inc.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49" action="ppaction://hlinkfile"/>
                        </a:rPr>
                        <a:t>Harrell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Benjamin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PTS Laboratories, Inc.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0" action="ppaction://hlinkfile"/>
                        </a:rPr>
                        <a:t>WONG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MICHAEL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RICE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1" action="ppaction://hlinkfile"/>
                        </a:rPr>
                        <a:t>Cheng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Yinhong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Rice Univ. CHBE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2" action="ppaction://hlinkfile"/>
                        </a:rPr>
                        <a:t>Biswal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Lisa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Rice University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3" action="ppaction://hlinkfile"/>
                        </a:rPr>
                        <a:t>chen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yi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Rice University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4" action="ppaction://hlinkfile"/>
                        </a:rPr>
                        <a:t>Colvin 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Vicki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Rice University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5" action="ppaction://hlinkfile"/>
                        </a:rPr>
                        <a:t>Conn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Charles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Rice University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  <a:tr h="109450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  <a:hlinkClick r:id="rId56" action="ppaction://hlinkfile"/>
                        </a:rPr>
                        <a:t>Cui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>
                          <a:effectLst/>
                        </a:rPr>
                        <a:t>Leyu</a:t>
                      </a:r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u="none" strike="noStrike" dirty="0">
                          <a:effectLst/>
                        </a:rPr>
                        <a:t>Rice University</a:t>
                      </a:r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583" marR="3583" marT="3583" marB="0" anchor="b"/>
                </a:tc>
              </a:tr>
            </a:tbl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28331557"/>
              </p:ext>
            </p:extLst>
          </p:nvPr>
        </p:nvGraphicFramePr>
        <p:xfrm>
          <a:off x="4953001" y="685782"/>
          <a:ext cx="3276600" cy="58674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2791"/>
                <a:gridCol w="390544"/>
                <a:gridCol w="2343265"/>
              </a:tblGrid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57" action="ppaction://hlinkfile"/>
                        </a:rPr>
                        <a:t>Ding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Lei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58" action="ppaction://hlinkfile"/>
                        </a:rPr>
                        <a:t>Gangoli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Varun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9780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59" action="ppaction://hlinkfile"/>
                        </a:rPr>
                        <a:t>Gu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Guangsheng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0" action="ppaction://hlinkfile"/>
                        </a:rPr>
                        <a:t>Hirasaki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George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1" action="ppaction://hlinkfile"/>
                        </a:rPr>
                        <a:t>Liu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Yichen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2" action="ppaction://hlinkfile"/>
                        </a:rPr>
                        <a:t>Lopez-Salinas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Jose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3" action="ppaction://hlinkfile"/>
                        </a:rPr>
                        <a:t>Ma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Kun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4" action="ppaction://hlinkfile"/>
                        </a:rPr>
                        <a:t>Meade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Andrew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5" action="ppaction://hlinkfile"/>
                        </a:rPr>
                        <a:t>Miller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Clarence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6" action="ppaction://hlinkfile"/>
                        </a:rPr>
                        <a:t>Muthuswamy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Aarthi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7" action="ppaction://hlinkfile"/>
                        </a:rPr>
                        <a:t>Panuganti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Sai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8" action="ppaction://hlinkfile"/>
                        </a:rPr>
                        <a:t>Puppala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Hema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69" action="ppaction://hlinkfile"/>
                        </a:rPr>
                        <a:t>Qi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Luqing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0" action="ppaction://hlinkfile"/>
                        </a:rPr>
                        <a:t>Sagi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Aparna Raju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1" action="ppaction://hlinkfile"/>
                        </a:rPr>
                        <a:t>Shamsi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Hadi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2" action="ppaction://hlinkfile"/>
                        </a:rPr>
                        <a:t>Tour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James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3" action="ppaction://hlinkfile"/>
                        </a:rPr>
                        <a:t>Valiollahzadeh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AmirHosein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4" action="ppaction://hlinkfile"/>
                        </a:rPr>
                        <a:t>Verduzco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Rafael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5" action="ppaction://hlinkfile"/>
                        </a:rPr>
                        <a:t>Wang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Zhipeng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6" action="ppaction://hlinkfile"/>
                        </a:rPr>
                        <a:t>Wang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Jinghui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7" action="ppaction://hlinkfile"/>
                        </a:rPr>
                        <a:t>Warudkar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Sumedh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8" action="ppaction://hlinkfile"/>
                        </a:rPr>
                        <a:t>Wellington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Scott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79" action="ppaction://hlinkfile"/>
                        </a:rPr>
                        <a:t>Zeng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Yongchao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Rice University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0" action="ppaction://hlinkfile"/>
                        </a:rPr>
                        <a:t>Dementyev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Anatoly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Schlumberger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1" action="ppaction://hlinkfile"/>
                        </a:rPr>
                        <a:t>Flaum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Mark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Schlumberger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2" action="ppaction://hlinkfile"/>
                        </a:rPr>
                        <a:t>Zielinski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Lukasz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Schlumberger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3" action="ppaction://hlinkfile"/>
                        </a:rPr>
                        <a:t>Verma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Sandeep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Schlumberger-Doll Research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4" action="ppaction://hlinkfile"/>
                        </a:rPr>
                        <a:t>Adamski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Robert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5" action="ppaction://hlinkfile"/>
                        </a:rPr>
                        <a:t>Arora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Dhruv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6" action="ppaction://hlinkfile"/>
                        </a:rPr>
                        <a:t>Barnes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Julian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7" action="ppaction://hlinkfile"/>
                        </a:rPr>
                        <a:t>Li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Robert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8" action="ppaction://hlinkfile"/>
                        </a:rPr>
                        <a:t>Poteau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Sandrine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89" action="ppaction://hlinkfile"/>
                        </a:rPr>
                        <a:t>Svec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Yi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0" action="ppaction://hlinkfile"/>
                        </a:rPr>
                        <a:t>Reznik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Carmen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 Global Solutions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1" action="ppaction://hlinkfile"/>
                        </a:rPr>
                        <a:t>van Kuijk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Sjoerd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 Global Solutions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2" action="ppaction://hlinkfile"/>
                        </a:rPr>
                        <a:t>Dubey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Sheila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 Global Solutions (US) Inc.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3" action="ppaction://hlinkfile"/>
                        </a:rPr>
                        <a:t>Faber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Rien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 Global Solutions International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4" action="ppaction://hlinkfile"/>
                        </a:rPr>
                        <a:t>King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Timothy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Shell Global Solutions, Inc.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5" action="ppaction://hlinkfile"/>
                        </a:rPr>
                        <a:t>Pan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Weiyi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SINOPEC Beijing Institute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6" action="ppaction://hlinkfile"/>
                        </a:rPr>
                        <a:t>Wang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Zihao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SINOPEC Beijing Institute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7" action="ppaction://hlinkfile"/>
                        </a:rPr>
                        <a:t>Li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yingcheng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SINOPEC Shanghai Research Institute of Petrochemical Technology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8" action="ppaction://hlinkfile"/>
                        </a:rPr>
                        <a:t>Shen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Zhiqin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SINOPEC Shanghai Research Institute of Petrochemical Technology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99" action="ppaction://hlinkfile"/>
                        </a:rPr>
                        <a:t>Sha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Ou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SINOPEC Shanghai Research Insttute of Petrochemical Technology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0" action="ppaction://hlinkfile"/>
                        </a:rPr>
                        <a:t>Gaillard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Nicolas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SNF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1" action="ppaction://hlinkfile"/>
                        </a:rPr>
                        <a:t>TOGNISSO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Elvire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SNF SAS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2" action="ppaction://hlinkfile"/>
                        </a:rPr>
                        <a:t>CHABERT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Max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Solvay-The Chemical EOR Alliance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3" action="ppaction://hlinkfile"/>
                        </a:rPr>
                        <a:t>Shehata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Ahmed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Texas A&amp;M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4" action="ppaction://hlinkfile"/>
                        </a:rPr>
                        <a:t>Shehata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Ahmed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Texas A&amp;M Univerisity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5" action="ppaction://hlinkfile"/>
                        </a:rPr>
                        <a:t>Jeffrey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Mitch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The Jeffrey Group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6" action="ppaction://hlinkfile"/>
                        </a:rPr>
                        <a:t>Liyanage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Pathma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The University Of Texas At Austin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7" action="ppaction://hlinkfile"/>
                        </a:rPr>
                        <a:t>Rohilla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Neeraj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TIORCO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8" action="ppaction://hlinkfile"/>
                        </a:rPr>
                        <a:t>Thomas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Charles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TIORCO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09" action="ppaction://hlinkfile"/>
                        </a:rPr>
                        <a:t>Levitt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David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Total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10" action="ppaction://hlinkfile"/>
                        </a:rPr>
                        <a:t>Morel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Danielle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TOTAL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11" action="ppaction://hlinkfile"/>
                        </a:rPr>
                        <a:t>Graue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Arne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Univ. of Bergen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12" action="ppaction://hlinkfile"/>
                        </a:rPr>
                        <a:t>Cai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Jiajia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University of Texas at Austin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  <a:tr h="101243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  <a:hlinkClick r:id="rId113" action="ppaction://hlinkfile"/>
                        </a:rPr>
                        <a:t>Dufour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Sophie</a:t>
                      </a:r>
                      <a:endParaRPr lang="en-US" sz="5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YPF</a:t>
                      </a:r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738" marR="2738" marT="2738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>
                <a:latin typeface="Arial" pitchFamily="34" charset="0"/>
              </a:rPr>
              <a:t>Consortium Members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165225"/>
            <a:ext cx="4038600" cy="4525963"/>
          </a:xfrm>
        </p:spPr>
        <p:txBody>
          <a:bodyPr/>
          <a:lstStyle/>
          <a:p>
            <a:pPr eaLnBrk="1" hangingPunct="1"/>
            <a:r>
              <a:rPr lang="en-US" sz="2000" b="1" dirty="0" smtClean="0">
                <a:latin typeface="Arial" pitchFamily="34" charset="0"/>
              </a:rPr>
              <a:t>Addax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Baker - Hughes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Champion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CESI Chemical 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Chevron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Conoco Phillips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Core Labs*</a:t>
            </a:r>
          </a:p>
          <a:p>
            <a:pPr eaLnBrk="1" hangingPunct="1"/>
            <a:r>
              <a:rPr lang="en-US" sz="2000" b="1" dirty="0" err="1" smtClean="0">
                <a:solidFill>
                  <a:srgbClr val="FF0000"/>
                </a:solidFill>
                <a:latin typeface="Arial" pitchFamily="34" charset="0"/>
              </a:rPr>
              <a:t>Denbury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 Resources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Exxon Mobil</a:t>
            </a:r>
          </a:p>
          <a:p>
            <a:pPr eaLnBrk="1" hangingPunct="1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</a:rPr>
              <a:t>Halliburton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Huntsman</a:t>
            </a:r>
          </a:p>
          <a:p>
            <a:pPr eaLnBrk="1" hangingPunct="1"/>
            <a:r>
              <a:rPr lang="en-US" sz="2000" b="1" dirty="0" smtClean="0">
                <a:latin typeface="Arial" pitchFamily="34" charset="0"/>
              </a:rPr>
              <a:t>Kinder Morgan</a:t>
            </a:r>
          </a:p>
          <a:p>
            <a:pPr eaLnBrk="1" hangingPunct="1">
              <a:buFont typeface="Arial" pitchFamily="34" charset="0"/>
              <a:buNone/>
            </a:pPr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  <a:p>
            <a:pPr eaLnBrk="1" hangingPunct="1"/>
            <a:endParaRPr lang="en-US" b="1" dirty="0" smtClean="0">
              <a:latin typeface="Arial" pitchFamily="34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76400"/>
            <a:ext cx="3810000" cy="4572000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Marathon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Oil </a:t>
            </a:r>
            <a:r>
              <a:rPr lang="en-US" sz="4200" b="1" dirty="0" err="1" smtClean="0">
                <a:latin typeface="Arial" charset="0"/>
              </a:rPr>
              <a:t>Chem</a:t>
            </a:r>
            <a:r>
              <a:rPr lang="en-US" sz="4200" b="1" dirty="0" smtClean="0">
                <a:latin typeface="Arial" charset="0"/>
              </a:rPr>
              <a:t>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Oxy Petroleum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PETRONAS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PTS*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err="1" smtClean="0">
                <a:latin typeface="Arial" charset="0"/>
              </a:rPr>
              <a:t>Repsol</a:t>
            </a:r>
            <a:endParaRPr lang="en-US" sz="4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err="1" smtClean="0">
                <a:latin typeface="Arial" charset="0"/>
              </a:rPr>
              <a:t>Rhodia</a:t>
            </a:r>
            <a:endParaRPr lang="en-US" sz="4200" b="1" dirty="0" smtClean="0">
              <a:latin typeface="Arial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Schlumberger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Shell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SINOPEC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Saudi Aramco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solidFill>
                  <a:srgbClr val="FF0000"/>
                </a:solidFill>
                <a:latin typeface="Arial" charset="0"/>
              </a:rPr>
              <a:t>SNF Oilfield Group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TIORCO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Total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4200" b="1" dirty="0" smtClean="0">
                <a:latin typeface="Arial" charset="0"/>
              </a:rPr>
              <a:t>Water Standard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sz="2400" dirty="0" smtClean="0">
              <a:latin typeface="Arial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8382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Calibri" pitchFamily="34" charset="0"/>
              </a:rPr>
              <a:t>* </a:t>
            </a:r>
            <a:r>
              <a:rPr lang="en-US"/>
              <a:t>In-kind contributions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Faculty &amp; Collaborators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George J. Hirasaki</a:t>
            </a:r>
          </a:p>
          <a:p>
            <a:pPr>
              <a:buFontTx/>
              <a:buChar char="•"/>
            </a:pPr>
            <a:r>
              <a:rPr lang="en-US" b="1" dirty="0" smtClean="0"/>
              <a:t>Clarence A. Miller</a:t>
            </a:r>
          </a:p>
          <a:p>
            <a:pPr>
              <a:buFontTx/>
              <a:buChar char="•"/>
            </a:pPr>
            <a:r>
              <a:rPr lang="en-US" b="1" dirty="0" smtClean="0"/>
              <a:t>Walter G. Chapman</a:t>
            </a:r>
          </a:p>
          <a:p>
            <a:pPr>
              <a:buFontTx/>
              <a:buChar char="•"/>
            </a:pPr>
            <a:r>
              <a:rPr lang="en-US" b="1" dirty="0" smtClean="0"/>
              <a:t>Ken Cox</a:t>
            </a:r>
          </a:p>
          <a:p>
            <a:pPr>
              <a:buFontTx/>
              <a:buChar char="•"/>
            </a:pPr>
            <a:r>
              <a:rPr lang="en-US" b="1" dirty="0" smtClean="0"/>
              <a:t>Lisa Biswal</a:t>
            </a:r>
          </a:p>
          <a:p>
            <a:pPr>
              <a:buFontTx/>
              <a:buChar char="•"/>
            </a:pPr>
            <a:r>
              <a:rPr lang="en-US" b="1" dirty="0" smtClean="0"/>
              <a:t>Michael S. Wong</a:t>
            </a:r>
          </a:p>
          <a:p>
            <a:pPr>
              <a:buFontTx/>
              <a:buChar char="•"/>
            </a:pPr>
            <a:r>
              <a:rPr lang="en-US" b="1" dirty="0" smtClean="0"/>
              <a:t>Rafael Verduzco</a:t>
            </a:r>
          </a:p>
          <a:p>
            <a:pPr>
              <a:buFontTx/>
              <a:buChar char="•"/>
            </a:pPr>
            <a:r>
              <a:rPr lang="en-US" b="1" dirty="0" smtClean="0"/>
              <a:t>Scott Wellington</a:t>
            </a:r>
          </a:p>
          <a:p>
            <a:pPr>
              <a:buFontTx/>
              <a:buChar char="•"/>
            </a:pPr>
            <a:r>
              <a:rPr lang="en-US" b="1" dirty="0" smtClean="0"/>
              <a:t>Ed </a:t>
            </a:r>
            <a:r>
              <a:rPr lang="en-US" b="1" dirty="0" err="1" smtClean="0"/>
              <a:t>Billips</a:t>
            </a:r>
            <a:r>
              <a:rPr lang="en-US" b="1" dirty="0" smtClean="0"/>
              <a:t> (Chemistry)</a:t>
            </a:r>
          </a:p>
          <a:p>
            <a:pPr>
              <a:buFontTx/>
              <a:buChar char="•"/>
            </a:pPr>
            <a:r>
              <a:rPr lang="en-US" b="1" dirty="0" smtClean="0"/>
              <a:t>Jim Tour (Chemistry)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83723" y="1295400"/>
            <a:ext cx="4038600" cy="4525963"/>
          </a:xfrm>
        </p:spPr>
        <p:txBody>
          <a:bodyPr/>
          <a:lstStyle/>
          <a:p>
            <a:pPr>
              <a:buFontTx/>
              <a:buChar char="•"/>
            </a:pPr>
            <a:r>
              <a:rPr lang="en-US" b="1" dirty="0" smtClean="0"/>
              <a:t>Keith Johnston (UT)</a:t>
            </a:r>
          </a:p>
          <a:p>
            <a:pPr>
              <a:buFontTx/>
              <a:buChar char="•"/>
            </a:pPr>
            <a:r>
              <a:rPr lang="en-US" b="1" dirty="0" smtClean="0"/>
              <a:t>Quoc Nguyen (UT)</a:t>
            </a:r>
          </a:p>
          <a:p>
            <a:pPr>
              <a:buFontTx/>
              <a:buChar char="•"/>
            </a:pPr>
            <a:r>
              <a:rPr lang="en-US" b="1" dirty="0" smtClean="0"/>
              <a:t>Kamy Sepehrnoori (UT)</a:t>
            </a:r>
          </a:p>
          <a:p>
            <a:pPr>
              <a:buFontTx/>
              <a:buChar char="•"/>
            </a:pPr>
            <a:r>
              <a:rPr lang="en-US" b="1" dirty="0" smtClean="0"/>
              <a:t>Francisco Vargas (PI)</a:t>
            </a:r>
          </a:p>
          <a:p>
            <a:r>
              <a:rPr lang="en-US" b="1" dirty="0" smtClean="0"/>
              <a:t>Arne Graue (U. Bergen)</a:t>
            </a:r>
          </a:p>
          <a:p>
            <a:r>
              <a:rPr lang="en-US" b="1" dirty="0"/>
              <a:t>Rouhi Farajzadeh </a:t>
            </a:r>
            <a:r>
              <a:rPr lang="en-US" b="1" dirty="0" smtClean="0"/>
              <a:t> (TU Delft)</a:t>
            </a:r>
          </a:p>
          <a:p>
            <a:r>
              <a:rPr lang="en-US" b="1" dirty="0"/>
              <a:t>Ahmed </a:t>
            </a:r>
            <a:r>
              <a:rPr lang="en-US" b="1" dirty="0" smtClean="0"/>
              <a:t>Abdala (PI</a:t>
            </a:r>
            <a:r>
              <a:rPr lang="en-US" b="1" dirty="0" smtClean="0"/>
              <a:t>)</a:t>
            </a:r>
          </a:p>
          <a:p>
            <a:r>
              <a:rPr lang="en-US" b="1" dirty="0"/>
              <a:t>Maghsood </a:t>
            </a:r>
            <a:r>
              <a:rPr lang="en-US" b="1" dirty="0" smtClean="0"/>
              <a:t>Abbaszadeh (IPS)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atin typeface="Arial" pitchFamily="34" charset="0"/>
              </a:rPr>
              <a:t>Staff, Visiting Scientist, &amp; Post-Doc</a:t>
            </a:r>
            <a:endParaRPr lang="en-US" sz="3600" b="1" dirty="0" smtClean="0">
              <a:latin typeface="Arial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</a:rPr>
              <a:t>Maura Puerto (retired Exxon</a:t>
            </a:r>
            <a:r>
              <a:rPr lang="en-US" b="1" dirty="0" smtClean="0">
                <a:latin typeface="Arial" pitchFamily="34" charset="0"/>
              </a:rPr>
              <a:t>)</a:t>
            </a:r>
          </a:p>
          <a:p>
            <a:r>
              <a:rPr lang="en-US" b="1" dirty="0">
                <a:latin typeface="Arial" pitchFamily="34" charset="0"/>
              </a:rPr>
              <a:t>Yingcheng Li (SINOPEC</a:t>
            </a:r>
            <a:r>
              <a:rPr lang="en-US" b="1" dirty="0" smtClean="0">
                <a:latin typeface="Arial" pitchFamily="34" charset="0"/>
              </a:rPr>
              <a:t>)</a:t>
            </a:r>
            <a:endParaRPr lang="en-US" b="1" dirty="0" smtClean="0">
              <a:latin typeface="Arial" pitchFamily="34" charset="0"/>
            </a:endParaRPr>
          </a:p>
          <a:p>
            <a:r>
              <a:rPr lang="en-US" b="1" dirty="0" smtClean="0">
                <a:latin typeface="Arial" pitchFamily="34" charset="0"/>
              </a:rPr>
              <a:t>Jerimiah Forsythe (PhD, LSU)</a:t>
            </a:r>
          </a:p>
          <a:p>
            <a:r>
              <a:rPr lang="en-US" b="1" dirty="0" smtClean="0">
                <a:latin typeface="Arial" pitchFamily="34" charset="0"/>
              </a:rPr>
              <a:t>Jose Lopez (PhD, Rice)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762000" y="2286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>
                <a:solidFill>
                  <a:schemeClr val="tx2"/>
                </a:solidFill>
              </a:rPr>
              <a:t>Current Ph.D. Students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685800" y="990600"/>
            <a:ext cx="7620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Guangsheng </a:t>
            </a:r>
            <a:r>
              <a:rPr lang="en-US" sz="2000" b="1" dirty="0"/>
              <a:t>Gu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Sumedh </a:t>
            </a:r>
            <a:r>
              <a:rPr lang="en-US" sz="2000" b="1" dirty="0" smtClean="0"/>
              <a:t>Warudkar (defended PhD)</a:t>
            </a:r>
            <a:endParaRPr lang="en-US" sz="2000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Kun Ma (defended PhD)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Leyu Cui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Aparna Raju Sagi</a:t>
            </a:r>
            <a:endParaRPr lang="en-US" sz="2000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Sai Panuganti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Hadi </a:t>
            </a:r>
            <a:r>
              <a:rPr lang="en-US" sz="2000" b="1" dirty="0" smtClean="0"/>
              <a:t>ShamsiJazeyi</a:t>
            </a:r>
            <a:endParaRPr lang="en-US" sz="2000" b="1" dirty="0"/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/>
              <a:t>Aarthi </a:t>
            </a:r>
            <a:r>
              <a:rPr lang="en-US" sz="2000" b="1" dirty="0" smtClean="0"/>
              <a:t>Muthuswamy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Charles Conn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smtClean="0"/>
              <a:t>AmirHosein Valiollahzadeh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err="1" smtClean="0"/>
              <a:t>Yongchao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Zeng</a:t>
            </a:r>
            <a:r>
              <a:rPr lang="en-US" sz="2000" b="1" dirty="0" smtClean="0"/>
              <a:t> (joined 2013)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000" b="1" dirty="0" err="1" smtClean="0"/>
              <a:t>Luqing</a:t>
            </a:r>
            <a:r>
              <a:rPr lang="en-US" sz="2000" b="1" dirty="0" smtClean="0"/>
              <a:t> Qi (joined 2013)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latin typeface="Arial" pitchFamily="34" charset="0"/>
              </a:rPr>
              <a:t>Undergraduate Students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Jenny An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Chang Da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Junli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Hao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Mengchen Tang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Ivan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Tanakov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Yang Kim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Sun Kim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Yichen Liu</a:t>
            </a:r>
          </a:p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Shaoyu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Zhu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Rachel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Liontas</a:t>
            </a:r>
            <a:r>
              <a:rPr lang="en-US" sz="2400" b="1" dirty="0"/>
              <a:t>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Chang Tian</a:t>
            </a:r>
          </a:p>
          <a:p>
            <a:r>
              <a:rPr lang="en-US" b="1" dirty="0" err="1" smtClean="0"/>
              <a:t>Sunyoung</a:t>
            </a:r>
            <a:r>
              <a:rPr lang="en-US" b="1" dirty="0" smtClean="0"/>
              <a:t> Moon</a:t>
            </a:r>
          </a:p>
          <a:p>
            <a:r>
              <a:rPr lang="en-US" b="1" dirty="0" smtClean="0"/>
              <a:t>Austin Woo</a:t>
            </a:r>
          </a:p>
          <a:p>
            <a:r>
              <a:rPr lang="en-US" b="1" dirty="0" smtClean="0"/>
              <a:t>Tung Nguyen</a:t>
            </a:r>
          </a:p>
          <a:p>
            <a:r>
              <a:rPr lang="en-US" b="1" dirty="0" smtClean="0"/>
              <a:t>Tianlong Wang</a:t>
            </a:r>
          </a:p>
          <a:p>
            <a:r>
              <a:rPr lang="en-US" b="1" dirty="0" smtClean="0"/>
              <a:t>Yezi Dong</a:t>
            </a:r>
          </a:p>
          <a:p>
            <a:r>
              <a:rPr lang="en-US" b="1" dirty="0"/>
              <a:t>Julie </a:t>
            </a:r>
            <a:r>
              <a:rPr lang="en-US" b="1" dirty="0" err="1"/>
              <a:t>Chenyan</a:t>
            </a:r>
            <a:r>
              <a:rPr lang="en-US" b="1" dirty="0"/>
              <a:t> </a:t>
            </a:r>
            <a:r>
              <a:rPr lang="en-US" b="1" dirty="0" smtClean="0"/>
              <a:t>Lu (BS)</a:t>
            </a:r>
          </a:p>
          <a:p>
            <a:r>
              <a:rPr lang="en-US" b="1" dirty="0"/>
              <a:t>Ramesh </a:t>
            </a:r>
            <a:r>
              <a:rPr lang="en-US" b="1" dirty="0" err="1" smtClean="0"/>
              <a:t>Pudasaini</a:t>
            </a:r>
            <a:r>
              <a:rPr lang="en-US" b="1" dirty="0" smtClean="0"/>
              <a:t> (BS)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Ph. D. graduates in oil &amp; gas industry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838200" y="914400"/>
            <a:ext cx="75438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Robert </a:t>
            </a:r>
            <a:r>
              <a:rPr lang="en-US" sz="2000" b="1" dirty="0" err="1"/>
              <a:t>Szafranski</a:t>
            </a:r>
            <a:r>
              <a:rPr lang="en-US" sz="2000" b="1" dirty="0"/>
              <a:t> (1997), Exxon-Mobil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err="1"/>
              <a:t>Sho</a:t>
            </a:r>
            <a:r>
              <a:rPr lang="en-US" sz="2000" b="1" dirty="0"/>
              <a:t>-Wei Lo (1999), </a:t>
            </a:r>
            <a:r>
              <a:rPr lang="en-US" sz="2000" b="1" dirty="0" smtClean="0"/>
              <a:t>BHP Billiton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Dicksen Tanzil (2001), BRIDGES to Sustainability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Gigi Qian Zhang (2001) Baker Hughes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David Ting (2003), Shell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Alejandro Pena (2003), Schlumberger</a:t>
            </a:r>
            <a:r>
              <a:rPr lang="en-US" sz="2000" b="1" dirty="0" smtClean="0"/>
              <a:t>, Sugarland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Jason Chen (2005), Marathon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Leslie Zhang (2005), </a:t>
            </a:r>
            <a:r>
              <a:rPr lang="en-US" sz="2000" b="1" dirty="0" smtClean="0"/>
              <a:t>Schlumberger, Houston</a:t>
            </a:r>
            <a:endParaRPr lang="en-US" sz="2000" b="1" dirty="0"/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Mark Flaum (2006 ), Schlumberger - Sugarland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 err="1"/>
              <a:t>Busheng</a:t>
            </a:r>
            <a:r>
              <a:rPr lang="en-US" sz="2000" b="1" dirty="0"/>
              <a:t> Li (2006), Shell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Wei Yan (2006), </a:t>
            </a:r>
            <a:r>
              <a:rPr lang="en-US" sz="2000" b="1" dirty="0" err="1"/>
              <a:t>Bectel</a:t>
            </a:r>
            <a:r>
              <a:rPr lang="en-US" sz="2000" b="1" dirty="0"/>
              <a:t>, IPS</a:t>
            </a:r>
          </a:p>
          <a:p>
            <a:pPr eaLnBrk="0" hangingPunct="0">
              <a:spcBef>
                <a:spcPct val="50000"/>
              </a:spcBef>
              <a:buFontTx/>
              <a:buChar char="•"/>
            </a:pPr>
            <a:r>
              <a:rPr lang="en-US" sz="2000" b="1" dirty="0"/>
              <a:t>Vivek Anand (2007), Schlumberger - Sugarland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latin typeface="Arial" pitchFamily="34" charset="0"/>
              </a:rPr>
              <a:t>Ph. D. graduates in oil &amp; gas industry (cont.)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81600"/>
          </a:xfrm>
        </p:spPr>
        <p:txBody>
          <a:bodyPr/>
          <a:lstStyle/>
          <a:p>
            <a:r>
              <a:rPr lang="en-US" sz="2400" b="1" dirty="0" err="1" smtClean="0">
                <a:latin typeface="Arial" pitchFamily="34" charset="0"/>
              </a:rPr>
              <a:t>Shunhua</a:t>
            </a:r>
            <a:r>
              <a:rPr lang="en-US" sz="2400" b="1" dirty="0" smtClean="0">
                <a:latin typeface="Arial" pitchFamily="34" charset="0"/>
              </a:rPr>
              <a:t> Liu (2008), Oxy</a:t>
            </a:r>
          </a:p>
          <a:p>
            <a:r>
              <a:rPr lang="en-US" sz="2400" b="1" dirty="0" smtClean="0">
                <a:latin typeface="Arial" pitchFamily="34" charset="0"/>
              </a:rPr>
              <a:t>Gaurav Bhatnagar (2008), Shell</a:t>
            </a:r>
          </a:p>
          <a:p>
            <a:r>
              <a:rPr lang="en-US" sz="2400" b="1" dirty="0" smtClean="0">
                <a:latin typeface="Arial" pitchFamily="34" charset="0"/>
              </a:rPr>
              <a:t>Doris Gonzalez (2008), BP</a:t>
            </a:r>
          </a:p>
          <a:p>
            <a:r>
              <a:rPr lang="en-US" sz="2400" b="1" dirty="0" smtClean="0">
                <a:latin typeface="Arial" pitchFamily="34" charset="0"/>
              </a:rPr>
              <a:t>Clint </a:t>
            </a:r>
            <a:r>
              <a:rPr lang="en-US" sz="2400" b="1" dirty="0" err="1" smtClean="0">
                <a:latin typeface="Arial" pitchFamily="34" charset="0"/>
              </a:rPr>
              <a:t>Aichele</a:t>
            </a:r>
            <a:r>
              <a:rPr lang="en-US" sz="2400" b="1" dirty="0" smtClean="0">
                <a:latin typeface="Arial" pitchFamily="34" charset="0"/>
              </a:rPr>
              <a:t> (2009), Oklahoma State University</a:t>
            </a:r>
          </a:p>
          <a:p>
            <a:r>
              <a:rPr lang="en-US" sz="2400" b="1" dirty="0" smtClean="0">
                <a:latin typeface="Arial" pitchFamily="34" charset="0"/>
              </a:rPr>
              <a:t>Tianmin Jiang (2009), Schlumberger</a:t>
            </a:r>
          </a:p>
          <a:p>
            <a:r>
              <a:rPr lang="en-US" sz="2400" b="1" dirty="0" smtClean="0">
                <a:latin typeface="Arial" pitchFamily="34" charset="0"/>
              </a:rPr>
              <a:t>Francisco </a:t>
            </a:r>
            <a:r>
              <a:rPr lang="en-US" sz="2400" b="1" dirty="0" err="1" smtClean="0">
                <a:latin typeface="Arial" pitchFamily="34" charset="0"/>
              </a:rPr>
              <a:t>Vagas</a:t>
            </a:r>
            <a:r>
              <a:rPr lang="en-US" sz="2400" b="1" dirty="0" smtClean="0">
                <a:latin typeface="Arial" pitchFamily="34" charset="0"/>
              </a:rPr>
              <a:t> (2009), The Petroleum Institute</a:t>
            </a:r>
          </a:p>
          <a:p>
            <a:r>
              <a:rPr lang="en-US" sz="2400" b="1" dirty="0" smtClean="0">
                <a:latin typeface="Arial" pitchFamily="34" charset="0"/>
              </a:rPr>
              <a:t>Arjun Kurup (2009), Schlumberger </a:t>
            </a:r>
          </a:p>
          <a:p>
            <a:r>
              <a:rPr lang="en-US" sz="2400" b="1" dirty="0" smtClean="0">
                <a:latin typeface="Arial" pitchFamily="34" charset="0"/>
              </a:rPr>
              <a:t>Robert Li (2011), Shell</a:t>
            </a:r>
          </a:p>
          <a:p>
            <a:r>
              <a:rPr lang="en-US" sz="2400" b="1" dirty="0" smtClean="0">
                <a:latin typeface="Arial" pitchFamily="34" charset="0"/>
              </a:rPr>
              <a:t>Elton Yang (2011), Chevron – Richmond</a:t>
            </a:r>
          </a:p>
          <a:p>
            <a:r>
              <a:rPr lang="en-US" sz="2400" b="1" dirty="0" smtClean="0">
                <a:latin typeface="Arial" pitchFamily="34" charset="0"/>
              </a:rPr>
              <a:t>Michael Rauschhuber (2011), Chevron – Richmond</a:t>
            </a:r>
          </a:p>
          <a:p>
            <a:r>
              <a:rPr lang="en-US" sz="2400" b="1" dirty="0" smtClean="0">
                <a:latin typeface="Arial" pitchFamily="34" charset="0"/>
              </a:rPr>
              <a:t>Sayantan Chatterjee (2012), Shell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Neeraj</a:t>
            </a:r>
            <a:r>
              <a:rPr lang="en-US" sz="2400" b="1" dirty="0"/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Rohilla (2012), TIORCO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sz="2400" b="1" dirty="0" smtClean="0">
              <a:latin typeface="Arial" pitchFamily="34" charset="0"/>
            </a:endParaRPr>
          </a:p>
          <a:p>
            <a:pPr>
              <a:buFont typeface="Arial" pitchFamily="34" charset="0"/>
              <a:buNone/>
            </a:pPr>
            <a:endParaRPr lang="en-US" sz="2400" dirty="0" smtClean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2800" b="1" smtClean="0">
                <a:latin typeface="Arial" pitchFamily="34" charset="0"/>
              </a:rPr>
              <a:t>Processes in Porous Media Consortium</a:t>
            </a:r>
            <a:endParaRPr 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114800"/>
          </a:xfrm>
        </p:spPr>
        <p:txBody>
          <a:bodyPr rtlCol="0">
            <a:normAutofit lnSpcReduction="10000"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smtClean="0">
                <a:latin typeface="Arial" charset="0"/>
              </a:rPr>
              <a:t>Focus Areas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NMR well logging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Wettability alteration &amp; low IFT EOR 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Foam mobility control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Emulsion separation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Asphaltene deposition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Gas hydrate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smtClean="0">
                <a:latin typeface="Arial" charset="0"/>
              </a:rPr>
              <a:t>Core competency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Formation evaluation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Enhanced oil recovery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Flow assurance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000" b="1" smtClean="0">
                <a:latin typeface="Arial" charset="0"/>
              </a:rPr>
              <a:t>Products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Graduates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Theses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Preprints for publications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1800" b="1" smtClean="0">
                <a:latin typeface="Arial" charset="0"/>
              </a:rPr>
              <a:t>Computer code (upon request)</a:t>
            </a:r>
          </a:p>
          <a:p>
            <a:pPr lvl="1" fontAlgn="auto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1575</Words>
  <Application>Microsoft Office PowerPoint</Application>
  <PresentationFormat>On-screen Show (4:3)</PresentationFormat>
  <Paragraphs>543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17th Annual Meeting of the  Rice University Consortium on Processes in Porous Media</vt:lpstr>
      <vt:lpstr>Consortium Members</vt:lpstr>
      <vt:lpstr>Faculty &amp; Collaborators</vt:lpstr>
      <vt:lpstr>Staff, Visiting Scientist, &amp; Post-Doc</vt:lpstr>
      <vt:lpstr>PowerPoint Presentation</vt:lpstr>
      <vt:lpstr>Undergraduate Students</vt:lpstr>
      <vt:lpstr>Ph. D. graduates in oil &amp; gas industry</vt:lpstr>
      <vt:lpstr>Ph. D. graduates in oil &amp; gas industry (cont.)</vt:lpstr>
      <vt:lpstr>Processes in Porous Media Consortium</vt:lpstr>
      <vt:lpstr>Department of Energy</vt:lpstr>
      <vt:lpstr>Department of Energy</vt:lpstr>
      <vt:lpstr>Proprietary Research</vt:lpstr>
      <vt:lpstr>Manuscripts on: Website:  http://www.owlnet.rice.edu/~gjh/Consortium/</vt:lpstr>
      <vt:lpstr>Agenda</vt:lpstr>
      <vt:lpstr>Lab Tours</vt:lpstr>
      <vt:lpstr>Attendees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ghirasaki</dc:creator>
  <cp:lastModifiedBy>ghirasaki</cp:lastModifiedBy>
  <cp:revision>76</cp:revision>
  <dcterms:created xsi:type="dcterms:W3CDTF">2011-04-02T16:43:04Z</dcterms:created>
  <dcterms:modified xsi:type="dcterms:W3CDTF">2013-04-26T15:47:54Z</dcterms:modified>
</cp:coreProperties>
</file>